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8" autoAdjust="0"/>
  </p:normalViewPr>
  <p:slideViewPr>
    <p:cSldViewPr snapToGrid="0">
      <p:cViewPr varScale="1">
        <p:scale>
          <a:sx n="81" d="100"/>
          <a:sy n="81" d="100"/>
        </p:scale>
        <p:origin x="12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4852-846A-4740-BCFB-0DDA9D6D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AE465-5E64-48E6-9A20-2DCF2EFA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8E675-8063-4A15-99B8-6EDF78DB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4ADFB-5FA2-47FA-9A0D-C5A999A4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4C4E-7FCC-4E39-8F90-D901C253963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ACEB-6889-40D3-A0E5-72F2954230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hil.treacher@braeburn.sc.tz" TargetMode="External"/><Relationship Id="rId2" Type="http://schemas.openxmlformats.org/officeDocument/2006/relationships/hyperlink" Target="mailto:faraja.zacharia@braeburn.sc.t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.turner@braeburn.sc.t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>
            <a:extLst>
              <a:ext uri="{FF2B5EF4-FFF2-40B4-BE49-F238E27FC236}">
                <a16:creationId xmlns:a16="http://schemas.microsoft.com/office/drawing/2014/main" id="{3F240F59-BC39-4F08-AD50-29DF3E190460}"/>
              </a:ext>
            </a:extLst>
          </p:cNvPr>
          <p:cNvSpPr txBox="1"/>
          <p:nvPr/>
        </p:nvSpPr>
        <p:spPr>
          <a:xfrm>
            <a:off x="2006600" y="2329625"/>
            <a:ext cx="8178799" cy="1200150"/>
          </a:xfrm>
          <a:prstGeom prst="rect">
            <a:avLst/>
          </a:prstGeom>
          <a:solidFill>
            <a:srgbClr val="FFFFFF">
              <a:alpha val="53725"/>
            </a:srgbClr>
          </a:solidFill>
          <a:ln w="28575" cap="flat" cmpd="sng">
            <a:solidFill>
              <a:srgbClr val="2A399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25000"/>
              <a:buFont typeface="Dancing Scrip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A39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Welcome to Years 7-11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25000"/>
              <a:buFont typeface="Dancing Scrip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A399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Parents’ Information Afternoon</a:t>
            </a:r>
          </a:p>
        </p:txBody>
      </p:sp>
    </p:spTree>
    <p:extLst>
      <p:ext uri="{BB962C8B-B14F-4D97-AF65-F5344CB8AC3E}">
        <p14:creationId xmlns:p14="http://schemas.microsoft.com/office/powerpoint/2010/main" val="243982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3DB0-3FA7-4B4D-AEFB-7ED59A74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1163782"/>
            <a:ext cx="4648200" cy="455654"/>
          </a:xfrm>
        </p:spPr>
        <p:txBody>
          <a:bodyPr>
            <a:normAutofit fontScale="90000"/>
          </a:bodyPr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Home</a:t>
            </a:r>
            <a:r>
              <a:rPr lang="en-US" sz="4400" b="1" dirty="0">
                <a:solidFill>
                  <a:srgbClr val="0070C0"/>
                </a:solidFill>
              </a:rPr>
              <a:t> learning</a:t>
            </a:r>
            <a:r>
              <a:rPr lang="en-US" sz="4400" b="1" i="0" u="none" dirty="0">
                <a:solidFill>
                  <a:srgbClr val="0070C0"/>
                </a:solidFill>
              </a:rPr>
              <a:t> Year 7 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169790-9428-4AE0-9775-581C700E0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769616"/>
              </p:ext>
            </p:extLst>
          </p:nvPr>
        </p:nvGraphicFramePr>
        <p:xfrm>
          <a:off x="2231325" y="1964169"/>
          <a:ext cx="5999512" cy="4009695"/>
        </p:xfrm>
        <a:graphic>
          <a:graphicData uri="http://schemas.openxmlformats.org/drawingml/2006/table">
            <a:tbl>
              <a:tblPr/>
              <a:tblGrid>
                <a:gridCol w="1730219">
                  <a:extLst>
                    <a:ext uri="{9D8B030D-6E8A-4147-A177-3AD203B41FA5}">
                      <a16:colId xmlns:a16="http://schemas.microsoft.com/office/drawing/2014/main" val="1294403026"/>
                    </a:ext>
                  </a:extLst>
                </a:gridCol>
                <a:gridCol w="1730219">
                  <a:extLst>
                    <a:ext uri="{9D8B030D-6E8A-4147-A177-3AD203B41FA5}">
                      <a16:colId xmlns:a16="http://schemas.microsoft.com/office/drawing/2014/main" val="909349885"/>
                    </a:ext>
                  </a:extLst>
                </a:gridCol>
                <a:gridCol w="2539074">
                  <a:extLst>
                    <a:ext uri="{9D8B030D-6E8A-4147-A177-3AD203B41FA5}">
                      <a16:colId xmlns:a16="http://schemas.microsoft.com/office/drawing/2014/main" val="3526579712"/>
                    </a:ext>
                  </a:extLst>
                </a:gridCol>
              </a:tblGrid>
              <a:tr h="2080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142957"/>
                  </a:ext>
                </a:extLst>
              </a:tr>
              <a:tr h="25185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Omar</a:t>
                      </a:r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501904"/>
                  </a:ext>
                </a:extLst>
              </a:tr>
              <a:tr h="127512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Kiswahili</a:t>
                      </a:r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Kaaya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439247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Music/Drama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Makinga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21395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Munch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9346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Doherty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121825"/>
                  </a:ext>
                </a:extLst>
              </a:tr>
              <a:tr h="3428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Kaaya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45515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Nyanda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172756"/>
                  </a:ext>
                </a:extLst>
              </a:tr>
              <a:tr h="3376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Omar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8606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Treacher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019939"/>
                  </a:ext>
                </a:extLst>
              </a:tr>
              <a:tr h="2877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Doherty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5616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Ms. Daly</a:t>
                      </a:r>
                      <a:endParaRPr lang="en-US" sz="13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590481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fontAlgn="t"/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Hopkinson</a:t>
                      </a:r>
                      <a:endParaRPr lang="en-US" sz="13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165F-15EF-457F-BF58-75880C54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80" y="1280659"/>
            <a:ext cx="6987639" cy="734971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ASSESSMENT and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386C-E040-421D-925C-8FEC2FEE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630"/>
            <a:ext cx="10515600" cy="374390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Continuous assessment measured against end of year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Graded A through F against CAT4 driven targets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Assessment for Learning (</a:t>
            </a:r>
            <a:r>
              <a:rPr lang="en-US" sz="1600" dirty="0" err="1">
                <a:solidFill>
                  <a:schemeClr val="tx1"/>
                </a:solidFill>
              </a:rPr>
              <a:t>AfL</a:t>
            </a:r>
            <a:r>
              <a:rPr lang="en-US" sz="1600" dirty="0">
                <a:solidFill>
                  <a:schemeClr val="tx1"/>
                </a:solidFill>
              </a:rPr>
              <a:t>) – formative assessment – feedback guides students as to how to improve – links to flipped classrooms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Self and peer assessment in green pen to understand marking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Unit tests to guide lesson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Half-termly cumulative testing to measure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Termly parent consultation (Term 1- week7)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End of Term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CAT4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Progress Tests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6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6CD7-BDF8-4F2D-84E3-9149DBA7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401" y="955716"/>
            <a:ext cx="3029197" cy="869909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CAT4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AD93-0F5D-4723-A757-D39D465B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6401"/>
          </a:xfrm>
        </p:spPr>
        <p:txBody>
          <a:bodyPr/>
          <a:lstStyle/>
          <a:p>
            <a:r>
              <a:rPr lang="en-US" sz="2800" dirty="0"/>
              <a:t>Cognitive ability testing (CAT) is proven at delivering insights that curriculum tests often can’t. It is the UK’s most widely used test of reasoning abilities for children aged 6 and above.</a:t>
            </a:r>
          </a:p>
          <a:p>
            <a:r>
              <a:rPr lang="en-US" sz="2800" dirty="0"/>
              <a:t>Measuring the 4 main types of ability known to make a difference to learning and achievement, CAT4 (4</a:t>
            </a:r>
            <a:r>
              <a:rPr lang="en-US" sz="2800" baseline="30000" dirty="0"/>
              <a:t>th</a:t>
            </a:r>
            <a:r>
              <a:rPr lang="en-US" sz="2800" dirty="0"/>
              <a:t> edition) provides an independent perspective on potential pupil achievement, with reliable information for each child that will help identify where to provide extra support or set more challenging targets.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D18C-571B-4339-BC80-783AFCC6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721" y="805893"/>
            <a:ext cx="8614558" cy="964911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SKILLS and PERSONAL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EDAB-69AD-45D8-86D6-275C4FC7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804"/>
            <a:ext cx="10515600" cy="3316391"/>
          </a:xfrm>
        </p:spPr>
        <p:txBody>
          <a:bodyPr/>
          <a:lstStyle/>
          <a:p>
            <a:pPr lvl="0"/>
            <a:r>
              <a:rPr lang="en-US" sz="2000" dirty="0"/>
              <a:t>Within Academic subjects, PSHE, Creative Arts and Sport</a:t>
            </a:r>
          </a:p>
          <a:p>
            <a:pPr marL="800100" lvl="6" indent="-139700">
              <a:spcBef>
                <a:spcPts val="640"/>
              </a:spcBef>
              <a:buFont typeface="Arial"/>
              <a:buChar char="•"/>
            </a:pPr>
            <a:r>
              <a:rPr lang="en-US" sz="1600" dirty="0"/>
              <a:t>Welcome to talk with the subject specialists about what your child will be learning this term</a:t>
            </a:r>
          </a:p>
          <a:p>
            <a:pPr marL="342900" lvl="5" indent="-139700">
              <a:spcBef>
                <a:spcPts val="640"/>
              </a:spcBef>
              <a:buFont typeface="Arial"/>
              <a:buChar char="•"/>
            </a:pPr>
            <a:r>
              <a:rPr lang="en-US" dirty="0"/>
              <a:t>Within structure of school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School council, Prefects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Captains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Houses, Sports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Clubs, Assemblies</a:t>
            </a:r>
          </a:p>
          <a:p>
            <a:pPr marL="628650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Clubs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Identify and develop talents and interests including new skills</a:t>
            </a:r>
          </a:p>
          <a:p>
            <a:pPr marL="1028700" lvl="1" indent="-285750">
              <a:lnSpc>
                <a:spcPct val="8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Will focus on as many internationally </a:t>
            </a:r>
            <a:r>
              <a:rPr lang="en-US" sz="1600" dirty="0" err="1"/>
              <a:t>recognised</a:t>
            </a:r>
            <a:r>
              <a:rPr lang="en-US" sz="1600" dirty="0"/>
              <a:t> clubs as possible e.g. MUN, LAMDA, ABRSM, International Award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84F2-8EE6-44FC-B6B6-6EA29DA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718" y="955716"/>
            <a:ext cx="4232564" cy="869909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How you can help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4954-FB4B-459D-BBAE-9DA499C4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Encourage your child to pack their own bag.</a:t>
            </a:r>
          </a:p>
          <a:p>
            <a:pPr lvl="1"/>
            <a:r>
              <a:rPr lang="en-US" sz="1600" dirty="0"/>
              <a:t>Having the correct books, equipment and planner with them as they move between classes</a:t>
            </a:r>
          </a:p>
          <a:p>
            <a:pPr lvl="1"/>
            <a:r>
              <a:rPr lang="en-US" sz="1600" dirty="0"/>
              <a:t>Home learning recorded in their planner</a:t>
            </a:r>
          </a:p>
          <a:p>
            <a:pPr lvl="1"/>
            <a:r>
              <a:rPr lang="en-US" sz="1600" dirty="0"/>
              <a:t>Being aware of their clubs and transport arrangements</a:t>
            </a:r>
          </a:p>
          <a:p>
            <a:pPr marL="431800" indent="-342900">
              <a:spcBef>
                <a:spcPts val="400"/>
              </a:spcBef>
            </a:pPr>
            <a:r>
              <a:rPr lang="en-US" sz="2200" dirty="0"/>
              <a:t>Provide a quiet, comfortable and </a:t>
            </a:r>
            <a:r>
              <a:rPr lang="en-US" sz="2200" dirty="0" err="1"/>
              <a:t>organised</a:t>
            </a:r>
            <a:r>
              <a:rPr lang="en-US" sz="2200" dirty="0"/>
              <a:t> place for your child to do their home learning</a:t>
            </a:r>
          </a:p>
          <a:p>
            <a:pPr marL="774700" lvl="1" indent="-285750">
              <a:spcBef>
                <a:spcPts val="400"/>
              </a:spcBef>
            </a:pPr>
            <a:r>
              <a:rPr lang="en-US" sz="1600" dirty="0"/>
              <a:t>Take an interest, discuss the school day, challenges, what was enjoyed and home learning deadlines</a:t>
            </a:r>
          </a:p>
          <a:p>
            <a:pPr marL="431800" indent="-342900">
              <a:spcBef>
                <a:spcPts val="400"/>
              </a:spcBef>
            </a:pPr>
            <a:r>
              <a:rPr lang="en-US" sz="2200" dirty="0"/>
              <a:t>Review and sign the student planner every weekend - you are welcome to do so more often. </a:t>
            </a:r>
          </a:p>
          <a:p>
            <a:pPr marL="431800" indent="-342900">
              <a:lnSpc>
                <a:spcPct val="80000"/>
              </a:lnSpc>
              <a:spcBef>
                <a:spcPts val="420"/>
              </a:spcBef>
            </a:pPr>
            <a:r>
              <a:rPr lang="en-US" sz="2200" dirty="0"/>
              <a:t>Keep us informed any major family events which might impact your child in school - this applies to teenagers too!!</a:t>
            </a:r>
          </a:p>
          <a:p>
            <a:pPr marL="431800" indent="-342900">
              <a:lnSpc>
                <a:spcPct val="80000"/>
              </a:lnSpc>
              <a:spcBef>
                <a:spcPts val="420"/>
              </a:spcBef>
            </a:pPr>
            <a:r>
              <a:rPr lang="en-US" sz="2200" dirty="0"/>
              <a:t>Monitor Google Classroom.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8A25-50B8-43B6-8EEE-74545232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759" y="1352118"/>
            <a:ext cx="4240481" cy="929285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Role of the Tutor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2224-5610-4F83-A4DB-B1A66C60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403"/>
            <a:ext cx="10515600" cy="277012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A Form Tutor’s role is central in both caring for students and, crucially, monitoring their progress both academically and socially; encouraging involvement, commitment, and high standards of work and behaviour. The Form Tutor should be active in looking after the interests of the “whole child” and be a central point of contact for parents.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A3669-B9B0-4E2C-B2B5-C3464876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have any questions or would like to discuss anything then please contact us or make an appointment with Faraja.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a great evening.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faraja.zacharia@braeburn.sc.tz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phil.treacher@braeburn.sc.tz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mark.turner@braeburn.sc.tz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8B54-F7CC-4F22-A96D-CC01AE59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16" y="997528"/>
            <a:ext cx="5391397" cy="918792"/>
          </a:xfrm>
        </p:spPr>
        <p:txBody>
          <a:bodyPr>
            <a:normAutofit fontScale="90000"/>
          </a:bodyPr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Headteacher (Secondary)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2C8A-488C-4539-8D70-98EAFA32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06" y="1916320"/>
            <a:ext cx="4608616" cy="1246909"/>
          </a:xfrm>
        </p:spPr>
        <p:txBody>
          <a:bodyPr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600" i="0" u="none" dirty="0">
                <a:solidFill>
                  <a:schemeClr val="dk1"/>
                </a:solidFill>
              </a:rPr>
              <a:t>Phil Treacher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7356F6-FFE3-4230-B5CE-E2249F52576A}"/>
              </a:ext>
            </a:extLst>
          </p:cNvPr>
          <p:cNvSpPr txBox="1">
            <a:spLocks/>
          </p:cNvSpPr>
          <p:nvPr/>
        </p:nvSpPr>
        <p:spPr>
          <a:xfrm>
            <a:off x="2992829" y="3054928"/>
            <a:ext cx="6508170" cy="918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Assistant Headteacher (Secondary)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E4EFE-6F65-4000-8F38-8A7B069D3856}"/>
              </a:ext>
            </a:extLst>
          </p:cNvPr>
          <p:cNvSpPr txBox="1">
            <a:spLocks/>
          </p:cNvSpPr>
          <p:nvPr/>
        </p:nvSpPr>
        <p:spPr>
          <a:xfrm>
            <a:off x="3942606" y="3944032"/>
            <a:ext cx="4608616" cy="124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dk1"/>
                </a:solidFill>
              </a:rPr>
              <a:t>Mark Turner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D17A0A-87F1-48E4-8718-AF751516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945" y="1013546"/>
            <a:ext cx="4369785" cy="898381"/>
          </a:xfrm>
        </p:spPr>
        <p:txBody>
          <a:bodyPr>
            <a:normAutofit/>
          </a:bodyPr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Braeburn Circles</a:t>
            </a:r>
            <a:endParaRPr lang="en-US" dirty="0"/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EA3B6C8-8FA6-4325-B544-AF040BD5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1" y="2092991"/>
            <a:ext cx="3751463" cy="37514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F6F94-0A6A-4C2B-B591-E2AC665F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55" y="2092991"/>
            <a:ext cx="3751463" cy="3751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B771E-95A4-4376-8DAE-6C7F10E7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8" y="2092991"/>
            <a:ext cx="3751463" cy="37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8B54-F7CC-4F22-A96D-CC01AE59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608" y="771896"/>
            <a:ext cx="4631376" cy="918792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Secondary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2C8A-488C-4539-8D70-98EAFA32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1404"/>
          </a:xfrm>
        </p:spPr>
        <p:txBody>
          <a:bodyPr>
            <a:norm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dirty="0">
                <a:solidFill>
                  <a:schemeClr val="dk1"/>
                </a:solidFill>
              </a:rPr>
              <a:t>Introduction of Specialist Teaching staff</a:t>
            </a:r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dirty="0">
                <a:solidFill>
                  <a:schemeClr val="dk1"/>
                </a:solidFill>
              </a:rPr>
              <a:t>Aims and Objectives</a:t>
            </a:r>
          </a:p>
          <a:p>
            <a:pPr marL="28575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dirty="0">
                <a:solidFill>
                  <a:schemeClr val="dk1"/>
                </a:solidFill>
              </a:rPr>
              <a:t>Curriculum – Key stages 3 and 4 </a:t>
            </a:r>
          </a:p>
          <a:p>
            <a:pPr marL="285750" indent="-31115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Careers’ advice and events</a:t>
            </a:r>
            <a:endParaRPr lang="en-US" sz="2800" i="0" u="none" dirty="0">
              <a:solidFill>
                <a:schemeClr val="dk1"/>
              </a:solidFill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0" u="none" dirty="0">
                <a:solidFill>
                  <a:schemeClr val="dk1"/>
                </a:solidFill>
              </a:rPr>
              <a:t>Home</a:t>
            </a:r>
            <a:r>
              <a:rPr lang="en-US" sz="2800" dirty="0">
                <a:solidFill>
                  <a:schemeClr val="dk1"/>
                </a:solidFill>
              </a:rPr>
              <a:t> Learning and Assessment</a:t>
            </a:r>
            <a:r>
              <a:rPr lang="en-US" sz="2800" i="0" u="none" dirty="0">
                <a:solidFill>
                  <a:schemeClr val="dk1"/>
                </a:solidFill>
              </a:rPr>
              <a:t> </a:t>
            </a:r>
            <a:endParaRPr lang="en-US" sz="2800" dirty="0">
              <a:solidFill>
                <a:schemeClr val="dk1"/>
              </a:solidFill>
            </a:endParaRPr>
          </a:p>
          <a:p>
            <a:pPr marL="28575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Sport, Creative Arts, Clubs</a:t>
            </a:r>
          </a:p>
          <a:p>
            <a:pPr marL="285750" marR="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How you can help</a:t>
            </a:r>
            <a:endParaRPr lang="en-US" sz="2800" i="0" u="none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9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8D43-D8D6-4235-BF2E-BEA8DD2C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72" y="890648"/>
            <a:ext cx="6033655" cy="776289"/>
          </a:xfrm>
        </p:spPr>
        <p:txBody>
          <a:bodyPr>
            <a:normAutofit/>
          </a:bodyPr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Secondary Teaching Staff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646D-444B-4EB4-A69E-F426582E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Sport: </a:t>
            </a:r>
            <a:r>
              <a:rPr lang="en-US" sz="2800" dirty="0" err="1">
                <a:solidFill>
                  <a:schemeClr val="dk1"/>
                </a:solidFill>
              </a:rPr>
              <a:t>Ms</a:t>
            </a:r>
            <a:r>
              <a:rPr lang="en-US" sz="2800" dirty="0">
                <a:solidFill>
                  <a:schemeClr val="dk1"/>
                </a:solidFill>
              </a:rPr>
              <a:t> Elouise Hanlon and Mr. Colin </a:t>
            </a:r>
            <a:r>
              <a:rPr lang="en-US" sz="2800" dirty="0" err="1">
                <a:solidFill>
                  <a:schemeClr val="dk1"/>
                </a:solidFill>
              </a:rPr>
              <a:t>Kuit</a:t>
            </a:r>
            <a:endParaRPr lang="en-US" sz="2800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French: </a:t>
            </a:r>
            <a:r>
              <a:rPr lang="en-US" sz="2800" dirty="0" err="1">
                <a:solidFill>
                  <a:schemeClr val="dk1"/>
                </a:solidFill>
              </a:rPr>
              <a:t>Ms</a:t>
            </a:r>
            <a:r>
              <a:rPr lang="en-US" sz="2800" dirty="0">
                <a:solidFill>
                  <a:schemeClr val="dk1"/>
                </a:solidFill>
              </a:rPr>
              <a:t> Celine Munch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Kiswahili: </a:t>
            </a:r>
            <a:r>
              <a:rPr lang="en-US" sz="2800" dirty="0" err="1">
                <a:solidFill>
                  <a:schemeClr val="dk1"/>
                </a:solidFill>
              </a:rPr>
              <a:t>Ms</a:t>
            </a:r>
            <a:r>
              <a:rPr lang="en-US" sz="2800" dirty="0">
                <a:solidFill>
                  <a:schemeClr val="dk1"/>
                </a:solidFill>
              </a:rPr>
              <a:t> Maria Kaaya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Music &amp; Drama: Mr. Zacharia </a:t>
            </a:r>
            <a:r>
              <a:rPr lang="en-US" sz="2800" dirty="0" err="1">
                <a:solidFill>
                  <a:schemeClr val="dk1"/>
                </a:solidFill>
              </a:rPr>
              <a:t>Makinga</a:t>
            </a:r>
            <a:endParaRPr lang="en-US" sz="2800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Computing: Mr. Henge </a:t>
            </a:r>
            <a:r>
              <a:rPr lang="en-US" sz="2800" dirty="0" err="1">
                <a:solidFill>
                  <a:schemeClr val="dk1"/>
                </a:solidFill>
              </a:rPr>
              <a:t>Nyanda</a:t>
            </a:r>
            <a:endParaRPr lang="en-US" sz="2800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Art: </a:t>
            </a:r>
            <a:r>
              <a:rPr lang="en-US" sz="2800" dirty="0" err="1">
                <a:solidFill>
                  <a:schemeClr val="dk1"/>
                </a:solidFill>
              </a:rPr>
              <a:t>Ms</a:t>
            </a:r>
            <a:r>
              <a:rPr lang="en-US" sz="2800" dirty="0">
                <a:solidFill>
                  <a:schemeClr val="dk1"/>
                </a:solidFill>
              </a:rPr>
              <a:t> Claire Daly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Biology, Chemistry, Science: </a:t>
            </a:r>
            <a:r>
              <a:rPr lang="en-US" sz="2800" dirty="0" err="1">
                <a:solidFill>
                  <a:schemeClr val="dk1"/>
                </a:solidFill>
              </a:rPr>
              <a:t>Ms</a:t>
            </a:r>
            <a:r>
              <a:rPr lang="en-US" sz="2800" dirty="0">
                <a:solidFill>
                  <a:schemeClr val="dk1"/>
                </a:solidFill>
              </a:rPr>
              <a:t> Rebecca Wema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English: </a:t>
            </a:r>
            <a:r>
              <a:rPr lang="en-US" sz="2800" dirty="0" err="1">
                <a:solidFill>
                  <a:schemeClr val="dk1"/>
                </a:solidFill>
              </a:rPr>
              <a:t>Mr</a:t>
            </a:r>
            <a:r>
              <a:rPr lang="en-US" sz="2800" dirty="0">
                <a:solidFill>
                  <a:schemeClr val="dk1"/>
                </a:solidFill>
              </a:rPr>
              <a:t> Seamus Doherty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Geography, History, Business: Mr. Ben Hopkinson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Mathematics: Mr. Mohammed Omar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Physics, Business: Mr. Mark Turner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</a:rPr>
              <a:t>Inclusion: Ms. </a:t>
            </a:r>
            <a:r>
              <a:rPr lang="en-US" sz="2800" dirty="0" err="1">
                <a:solidFill>
                  <a:schemeClr val="dk1"/>
                </a:solidFill>
              </a:rPr>
              <a:t>Elivinah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Obuya</a:t>
            </a:r>
            <a:endParaRPr lang="en-US" sz="2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1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BD66-417A-41AB-97D4-D4B7DB26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014" y="954334"/>
            <a:ext cx="3907971" cy="871291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Secondary 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9758-D25B-4F29-AD54-A9F24D795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To enable each student to make as much progress as possible from his/her individual starting point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800" dirty="0">
              <a:solidFill>
                <a:schemeClr val="dk1"/>
              </a:solidFill>
            </a:endParaRPr>
          </a:p>
          <a:p>
            <a:pPr marL="3429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Develop skills for a successful career: </a:t>
            </a:r>
            <a:r>
              <a:rPr lang="en-US" sz="2800" dirty="0" err="1">
                <a:solidFill>
                  <a:schemeClr val="dk1"/>
                </a:solidFill>
              </a:rPr>
              <a:t>organisation</a:t>
            </a:r>
            <a:r>
              <a:rPr lang="en-US" sz="2800" dirty="0">
                <a:solidFill>
                  <a:schemeClr val="dk1"/>
                </a:solidFill>
              </a:rPr>
              <a:t>, responsibility, resilience, risk taking, leadership, collaboration, public speaking, time management, independence, </a:t>
            </a:r>
            <a:r>
              <a:rPr lang="en-US" sz="2800" dirty="0" err="1">
                <a:solidFill>
                  <a:schemeClr val="dk1"/>
                </a:solidFill>
              </a:rPr>
              <a:t>humour</a:t>
            </a:r>
            <a:r>
              <a:rPr lang="en-US" sz="2800" dirty="0">
                <a:solidFill>
                  <a:schemeClr val="dk1"/>
                </a:solidFill>
              </a:rPr>
              <a:t>, empathy, respect for others and the environment, a broad minded approach to life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800" dirty="0">
              <a:solidFill>
                <a:schemeClr val="dk1"/>
              </a:solidFill>
            </a:endParaRPr>
          </a:p>
          <a:p>
            <a:pPr marL="342900" lvl="0" indent="-381000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To identify and develop talents and interests</a:t>
            </a:r>
          </a:p>
          <a:p>
            <a:pPr lvl="0" rtl="0">
              <a:spcBef>
                <a:spcPts val="700"/>
              </a:spcBef>
              <a:buClr>
                <a:schemeClr val="dk1"/>
              </a:buClr>
              <a:buSzPct val="100000"/>
            </a:pPr>
            <a:endParaRPr lang="en-US" sz="2800" dirty="0">
              <a:solidFill>
                <a:schemeClr val="dk1"/>
              </a:solidFill>
            </a:endParaRPr>
          </a:p>
          <a:p>
            <a:pPr marL="342900" lvl="0" indent="-381000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Broaden the social and emotional education of your child so he/she becomes an independent, happy adult able to make the “right” choices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2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636B-1FF0-419F-B96C-153B6E47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627" y="1175657"/>
            <a:ext cx="6310745" cy="835666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Curriculum</a:t>
            </a:r>
            <a:r>
              <a:rPr lang="en-US" sz="4400" b="1" dirty="0">
                <a:solidFill>
                  <a:srgbClr val="0070C0"/>
                </a:solidFill>
              </a:rPr>
              <a:t>: Years 7-9 (KS3)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B0AC-6E0C-4304-BB34-27535D182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688"/>
            <a:ext cx="10515600" cy="3087586"/>
          </a:xfrm>
        </p:spPr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</a:rPr>
              <a:t>National Curriculum of England adapted for our international and Tanzanian context</a:t>
            </a:r>
          </a:p>
          <a:p>
            <a:pPr lvl="0" rtl="0">
              <a:spcBef>
                <a:spcPts val="0"/>
              </a:spcBef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</a:rPr>
              <a:t>English and Mathematics – 5 hours per week</a:t>
            </a:r>
          </a:p>
          <a:p>
            <a:pPr>
              <a:spcBef>
                <a:spcPts val="700"/>
              </a:spcBef>
            </a:pPr>
            <a:r>
              <a:rPr lang="en-US" sz="2800" b="1" dirty="0">
                <a:solidFill>
                  <a:schemeClr val="dk1"/>
                </a:solidFill>
              </a:rPr>
              <a:t>Science - 4 hours a week</a:t>
            </a:r>
          </a:p>
          <a:p>
            <a:pPr>
              <a:spcBef>
                <a:spcPts val="700"/>
              </a:spcBef>
            </a:pPr>
            <a:r>
              <a:rPr lang="en-US" sz="2800" b="1" dirty="0">
                <a:solidFill>
                  <a:schemeClr val="dk1"/>
                </a:solidFill>
              </a:rPr>
              <a:t>Computing, Art, History, Geography, Kiswahili and French, Music and Drama</a:t>
            </a:r>
          </a:p>
          <a:p>
            <a:pPr>
              <a:spcBef>
                <a:spcPts val="700"/>
              </a:spcBef>
            </a:pPr>
            <a:r>
              <a:rPr lang="en-US" sz="2800" b="1" dirty="0">
                <a:solidFill>
                  <a:schemeClr val="dk1"/>
                </a:solidFill>
              </a:rPr>
              <a:t>PE and PSHE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0DC0-41BD-4FDB-B42B-9E670156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993" y="801337"/>
            <a:ext cx="6952013" cy="1024288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Year 10 and 11 IGCSE Courses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B01F-ADFA-4434-8E99-166F2021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Compulsory: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2800" u="sng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ENGLISH LANGUAGE and LITERATURE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                    MATHEMATICS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Options (Choose 6)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     HISTORY          GEOGRAPHY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 COMPUTING       ICT       ART       MUSIC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PHYSICS      CHEMISTRY        BIOLOGY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                          FRENCH          KISWAHILI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0000FF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200" dirty="0">
                <a:solidFill>
                  <a:schemeClr val="tx1"/>
                </a:solidFill>
              </a:rPr>
              <a:t>Options Evening and Careers events occur in Term 2 of Year 9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u="sng" dirty="0">
                <a:solidFill>
                  <a:schemeClr val="tx1"/>
                </a:solidFill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           </a:t>
            </a:r>
            <a:r>
              <a:rPr lang="en-US" sz="3600" u="sng" dirty="0">
                <a:solidFill>
                  <a:schemeClr val="tx1"/>
                </a:solidFill>
              </a:rPr>
              <a:t>IGCSE EXAMS OCCUR IN MAY AND JUNE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9520-2082-4ADD-9505-97514D71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695" y="801337"/>
            <a:ext cx="5942610" cy="1024288"/>
          </a:xfrm>
        </p:spPr>
        <p:txBody>
          <a:bodyPr/>
          <a:lstStyle/>
          <a:p>
            <a:r>
              <a:rPr lang="en-US" sz="4400" b="1" i="0" u="none" dirty="0">
                <a:solidFill>
                  <a:srgbClr val="0070C0"/>
                </a:solidFill>
              </a:rPr>
              <a:t>Home</a:t>
            </a:r>
            <a:r>
              <a:rPr lang="en-US" sz="4400" b="1" dirty="0">
                <a:solidFill>
                  <a:srgbClr val="0070C0"/>
                </a:solidFill>
              </a:rPr>
              <a:t> learning</a:t>
            </a:r>
            <a:r>
              <a:rPr lang="en-US" sz="4400" b="1" i="0" u="none" dirty="0">
                <a:solidFill>
                  <a:srgbClr val="0070C0"/>
                </a:solidFill>
              </a:rPr>
              <a:t> Timetable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A854-C0E8-4812-AFDE-B2C4BBA1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Two subjects per night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30-40 minutes per subject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Supports classwork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Skills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Organisation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Time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Homework recorded in student planner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Check and sign every weekend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Homework timetable shows what homework should be done that night.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940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Dancing Script</vt:lpstr>
      <vt:lpstr>Office Theme</vt:lpstr>
      <vt:lpstr>PowerPoint Presentation</vt:lpstr>
      <vt:lpstr>Headteacher (Secondary)</vt:lpstr>
      <vt:lpstr>Braeburn Circles</vt:lpstr>
      <vt:lpstr>Secondary Agenda</vt:lpstr>
      <vt:lpstr>Secondary Teaching Staff</vt:lpstr>
      <vt:lpstr>Secondary Aims</vt:lpstr>
      <vt:lpstr>Curriculum: Years 7-9 (KS3)</vt:lpstr>
      <vt:lpstr>Year 10 and 11 IGCSE Courses</vt:lpstr>
      <vt:lpstr>Home learning Timetable</vt:lpstr>
      <vt:lpstr>Home learning Year 7 </vt:lpstr>
      <vt:lpstr>ASSESSMENT and REPORTING</vt:lpstr>
      <vt:lpstr>CAT4 Testing</vt:lpstr>
      <vt:lpstr>SKILLS and PERSONAL DEVELOPMENT</vt:lpstr>
      <vt:lpstr>How you can help</vt:lpstr>
      <vt:lpstr>Role of the Tutor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Karanja</dc:creator>
  <cp:lastModifiedBy>Philip Treacher</cp:lastModifiedBy>
  <cp:revision>14</cp:revision>
  <dcterms:created xsi:type="dcterms:W3CDTF">2018-09-04T04:06:07Z</dcterms:created>
  <dcterms:modified xsi:type="dcterms:W3CDTF">2021-09-01T08:03:52Z</dcterms:modified>
</cp:coreProperties>
</file>